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p:normalViewPr>
  <p:slideViewPr>
    <p:cSldViewPr>
      <p:cViewPr varScale="1">
        <p:scale>
          <a:sx n="100" d="100"/>
          <a:sy n="100" d="100"/>
        </p:scale>
        <p:origin x="96" y="5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DBD4E2-DD18-49A4-A3BF-72F7D6F38AA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865705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DBD4E2-DD18-49A4-A3BF-72F7D6F38AA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2484116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DBD4E2-DD18-49A4-A3BF-72F7D6F38AA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1210233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DBD4E2-DD18-49A4-A3BF-72F7D6F38AA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227949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DBD4E2-DD18-49A4-A3BF-72F7D6F38AA5}" type="datetimeFigureOut">
              <a:rPr lang="en-US" smtClean="0"/>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1437744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DBD4E2-DD18-49A4-A3BF-72F7D6F38AA5}" type="datetimeFigureOut">
              <a:rPr lang="en-US" smtClean="0"/>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1089953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DBD4E2-DD18-49A4-A3BF-72F7D6F38AA5}" type="datetimeFigureOut">
              <a:rPr lang="en-US" smtClean="0"/>
              <a:t>5/2/2017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3449977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DBD4E2-DD18-49A4-A3BF-72F7D6F38AA5}" type="datetimeFigureOut">
              <a:rPr lang="en-US" smtClean="0"/>
              <a:t>5/2/2017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894143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DBD4E2-DD18-49A4-A3BF-72F7D6F38AA5}" type="datetimeFigureOut">
              <a:rPr lang="en-US" smtClean="0"/>
              <a:t>5/2/2017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3985295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DBD4E2-DD18-49A4-A3BF-72F7D6F38AA5}" type="datetimeFigureOut">
              <a:rPr lang="en-US" smtClean="0"/>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1120840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DBD4E2-DD18-49A4-A3BF-72F7D6F38AA5}" type="datetimeFigureOut">
              <a:rPr lang="en-US" smtClean="0"/>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DD43A-8B8F-4960-BE02-0FFA28879CCA}" type="slidenum">
              <a:rPr lang="en-US" smtClean="0"/>
              <a:t>‹#›</a:t>
            </a:fld>
            <a:endParaRPr lang="en-US"/>
          </a:p>
        </p:txBody>
      </p:sp>
    </p:spTree>
    <p:extLst>
      <p:ext uri="{BB962C8B-B14F-4D97-AF65-F5344CB8AC3E}">
        <p14:creationId xmlns:p14="http://schemas.microsoft.com/office/powerpoint/2010/main" val="2773839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DBD4E2-DD18-49A4-A3BF-72F7D6F38AA5}" type="datetimeFigureOut">
              <a:rPr lang="en-US" smtClean="0"/>
              <a:t>5/2/2017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DD43A-8B8F-4960-BE02-0FFA28879CCA}" type="slidenum">
              <a:rPr lang="en-US" smtClean="0"/>
              <a:t>‹#›</a:t>
            </a:fld>
            <a:endParaRPr lang="en-US"/>
          </a:p>
        </p:txBody>
      </p:sp>
    </p:spTree>
    <p:extLst>
      <p:ext uri="{BB962C8B-B14F-4D97-AF65-F5344CB8AC3E}">
        <p14:creationId xmlns:p14="http://schemas.microsoft.com/office/powerpoint/2010/main" val="1809858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Presentation</a:t>
            </a:r>
            <a:endParaRPr lang="en-US" dirty="0"/>
          </a:p>
        </p:txBody>
      </p:sp>
      <p:sp>
        <p:nvSpPr>
          <p:cNvPr id="3" name="Subtitle 2"/>
          <p:cNvSpPr>
            <a:spLocks noGrp="1"/>
          </p:cNvSpPr>
          <p:nvPr>
            <p:ph type="subTitle" idx="1"/>
          </p:nvPr>
        </p:nvSpPr>
        <p:spPr/>
        <p:txBody>
          <a:bodyPr/>
          <a:lstStyle/>
          <a:p>
            <a:r>
              <a:rPr lang="en-US" dirty="0" smtClean="0"/>
              <a:t>By Matthew Ernst</a:t>
            </a:r>
          </a:p>
          <a:p>
            <a:r>
              <a:rPr lang="en-US" dirty="0" smtClean="0"/>
              <a:t>METC 111</a:t>
            </a:r>
          </a:p>
          <a:p>
            <a:r>
              <a:rPr lang="en-US" dirty="0" smtClean="0"/>
              <a:t>4.30.2017</a:t>
            </a:r>
          </a:p>
        </p:txBody>
      </p:sp>
    </p:spTree>
    <p:extLst>
      <p:ext uri="{BB962C8B-B14F-4D97-AF65-F5344CB8AC3E}">
        <p14:creationId xmlns:p14="http://schemas.microsoft.com/office/powerpoint/2010/main" val="1521958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Hypothesis</a:t>
            </a:r>
            <a:endParaRPr lang="en-US" dirty="0"/>
          </a:p>
        </p:txBody>
      </p:sp>
      <p:sp>
        <p:nvSpPr>
          <p:cNvPr id="3" name="Content Placeholder 2"/>
          <p:cNvSpPr>
            <a:spLocks noGrp="1"/>
          </p:cNvSpPr>
          <p:nvPr>
            <p:ph idx="1"/>
          </p:nvPr>
        </p:nvSpPr>
        <p:spPr/>
        <p:txBody>
          <a:bodyPr/>
          <a:lstStyle/>
          <a:p>
            <a:r>
              <a:rPr lang="en-US" dirty="0" smtClean="0"/>
              <a:t>From this experiment, I expect truss members AB and BC to be equal in force as they are symmetrical and equal in length. Since truss member DC acts as a hypotenuse, I would expect this member to be larger in force than the other members. </a:t>
            </a:r>
            <a:endParaRPr lang="en-US" dirty="0"/>
          </a:p>
        </p:txBody>
      </p:sp>
    </p:spTree>
    <p:extLst>
      <p:ext uri="{BB962C8B-B14F-4D97-AF65-F5344CB8AC3E}">
        <p14:creationId xmlns:p14="http://schemas.microsoft.com/office/powerpoint/2010/main" val="3832152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Calculated results</a:t>
            </a:r>
            <a:endParaRPr lang="en-US" dirty="0"/>
          </a:p>
        </p:txBody>
      </p:sp>
      <p:sp>
        <p:nvSpPr>
          <p:cNvPr id="3" name="Content Placeholder 2"/>
          <p:cNvSpPr>
            <a:spLocks noGrp="1"/>
          </p:cNvSpPr>
          <p:nvPr>
            <p:ph idx="1"/>
          </p:nvPr>
        </p:nvSpPr>
        <p:spPr/>
        <p:txBody>
          <a:bodyPr/>
          <a:lstStyle/>
          <a:p>
            <a:r>
              <a:rPr lang="en-US" dirty="0" smtClean="0"/>
              <a:t>Ay(0.34m)-6.86N(0.17m)=0; Ay=3.43N</a:t>
            </a:r>
          </a:p>
          <a:p>
            <a:r>
              <a:rPr lang="en-US" dirty="0" smtClean="0"/>
              <a:t>3.43N(0.17m)-Fab(0.17m)=0; Fab=-3.43N=</a:t>
            </a:r>
            <a:r>
              <a:rPr lang="en-US" dirty="0" err="1" smtClean="0"/>
              <a:t>Fbc</a:t>
            </a:r>
            <a:endParaRPr lang="en-US" dirty="0" smtClean="0"/>
          </a:p>
          <a:p>
            <a:r>
              <a:rPr lang="en-US" dirty="0" smtClean="0"/>
              <a:t>-3.43N+6.86N-(0.17m/0.24m)</a:t>
            </a:r>
            <a:r>
              <a:rPr lang="en-US" dirty="0" err="1" smtClean="0"/>
              <a:t>Fdc</a:t>
            </a:r>
            <a:r>
              <a:rPr lang="en-US" dirty="0" smtClean="0"/>
              <a:t>=0; </a:t>
            </a:r>
            <a:r>
              <a:rPr lang="en-US" dirty="0" err="1" smtClean="0"/>
              <a:t>Fdc</a:t>
            </a:r>
            <a:r>
              <a:rPr lang="en-US" dirty="0" smtClean="0"/>
              <a:t>=4.84N</a:t>
            </a:r>
          </a:p>
          <a:p>
            <a:r>
              <a:rPr lang="en-US" dirty="0" smtClean="0"/>
              <a:t>Using the same formulas but substituting different force values:</a:t>
            </a:r>
          </a:p>
          <a:p>
            <a:r>
              <a:rPr lang="en-US" dirty="0" smtClean="0"/>
              <a:t>For 4.90N: Fab=</a:t>
            </a:r>
            <a:r>
              <a:rPr lang="en-US" dirty="0" err="1" smtClean="0"/>
              <a:t>Fbc</a:t>
            </a:r>
            <a:r>
              <a:rPr lang="en-US" dirty="0" smtClean="0"/>
              <a:t>=-2.45N, </a:t>
            </a:r>
            <a:r>
              <a:rPr lang="en-US" dirty="0" err="1" smtClean="0"/>
              <a:t>Fdc</a:t>
            </a:r>
            <a:r>
              <a:rPr lang="en-US" dirty="0" smtClean="0"/>
              <a:t>=3.46N</a:t>
            </a:r>
          </a:p>
          <a:p>
            <a:r>
              <a:rPr lang="en-US" dirty="0" smtClean="0"/>
              <a:t>For 9.81N: Fab=</a:t>
            </a:r>
            <a:r>
              <a:rPr lang="en-US" dirty="0" err="1" smtClean="0"/>
              <a:t>Fbc</a:t>
            </a:r>
            <a:r>
              <a:rPr lang="en-US" dirty="0" smtClean="0"/>
              <a:t>=-4.905N, </a:t>
            </a:r>
            <a:r>
              <a:rPr lang="en-US" dirty="0" err="1" smtClean="0"/>
              <a:t>Fdc</a:t>
            </a:r>
            <a:r>
              <a:rPr lang="en-US" dirty="0" smtClean="0"/>
              <a:t>=6.92N</a:t>
            </a:r>
            <a:endParaRPr lang="en-US" dirty="0"/>
          </a:p>
        </p:txBody>
      </p:sp>
      <p:pic>
        <p:nvPicPr>
          <p:cNvPr id="6" name="Picture 5"/>
          <p:cNvPicPr>
            <a:picLocks noChangeAspect="1"/>
          </p:cNvPicPr>
          <p:nvPr/>
        </p:nvPicPr>
        <p:blipFill>
          <a:blip r:embed="rId2"/>
          <a:stretch>
            <a:fillRect/>
          </a:stretch>
        </p:blipFill>
        <p:spPr>
          <a:xfrm>
            <a:off x="7086601" y="3708993"/>
            <a:ext cx="4267200" cy="2467970"/>
          </a:xfrm>
          <a:prstGeom prst="rect">
            <a:avLst/>
          </a:prstGeom>
        </p:spPr>
      </p:pic>
      <p:sp>
        <p:nvSpPr>
          <p:cNvPr id="7" name="TextBox 6"/>
          <p:cNvSpPr txBox="1"/>
          <p:nvPr/>
        </p:nvSpPr>
        <p:spPr>
          <a:xfrm>
            <a:off x="8191501" y="625296"/>
            <a:ext cx="2057400" cy="1200329"/>
          </a:xfrm>
          <a:prstGeom prst="rect">
            <a:avLst/>
          </a:prstGeom>
          <a:noFill/>
        </p:spPr>
        <p:txBody>
          <a:bodyPr wrap="square" rtlCol="0">
            <a:spAutoFit/>
          </a:bodyPr>
          <a:lstStyle/>
          <a:p>
            <a:r>
              <a:rPr lang="en-US" sz="2400" dirty="0" smtClean="0"/>
              <a:t>700g=6.86N</a:t>
            </a:r>
          </a:p>
          <a:p>
            <a:r>
              <a:rPr lang="en-US" sz="2400" dirty="0" smtClean="0"/>
              <a:t>500g=4.90N</a:t>
            </a:r>
          </a:p>
          <a:p>
            <a:r>
              <a:rPr lang="en-US" sz="2400" dirty="0" smtClean="0"/>
              <a:t>1000g=9.81N</a:t>
            </a:r>
            <a:endParaRPr lang="en-US" sz="2400" dirty="0"/>
          </a:p>
        </p:txBody>
      </p:sp>
    </p:spTree>
    <p:extLst>
      <p:ext uri="{BB962C8B-B14F-4D97-AF65-F5344CB8AC3E}">
        <p14:creationId xmlns:p14="http://schemas.microsoft.com/office/powerpoint/2010/main" val="1161989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a:t>
            </a:r>
            <a:endParaRPr lang="en-US" dirty="0"/>
          </a:p>
        </p:txBody>
      </p:sp>
      <p:sp>
        <p:nvSpPr>
          <p:cNvPr id="3" name="Content Placeholder 2"/>
          <p:cNvSpPr>
            <a:spLocks noGrp="1"/>
          </p:cNvSpPr>
          <p:nvPr>
            <p:ph idx="1"/>
          </p:nvPr>
        </p:nvSpPr>
        <p:spPr/>
        <p:txBody>
          <a:bodyPr/>
          <a:lstStyle/>
          <a:p>
            <a:r>
              <a:rPr lang="en-US" dirty="0" smtClean="0"/>
              <a:t>When we applied three load cells in members DC, AB, and BC, here were the recorded values:</a:t>
            </a:r>
          </a:p>
          <a:p>
            <a:pPr lvl="1"/>
            <a:r>
              <a:rPr lang="en-US" dirty="0" smtClean="0"/>
              <a:t>700g=-3.23N (Fab), -3.24N (</a:t>
            </a:r>
            <a:r>
              <a:rPr lang="en-US" dirty="0" err="1" smtClean="0"/>
              <a:t>Fbc</a:t>
            </a:r>
            <a:r>
              <a:rPr lang="en-US" dirty="0" smtClean="0"/>
              <a:t>), 3.36N(</a:t>
            </a:r>
            <a:r>
              <a:rPr lang="en-US" dirty="0" err="1" smtClean="0"/>
              <a:t>Fdc</a:t>
            </a:r>
            <a:r>
              <a:rPr lang="en-US" dirty="0" smtClean="0"/>
              <a:t>)</a:t>
            </a:r>
          </a:p>
          <a:p>
            <a:pPr lvl="1"/>
            <a:r>
              <a:rPr lang="en-US" dirty="0" smtClean="0"/>
              <a:t>500g=-2.23N (Fab), -2.19N (</a:t>
            </a:r>
            <a:r>
              <a:rPr lang="en-US" dirty="0" err="1" smtClean="0"/>
              <a:t>Fbc</a:t>
            </a:r>
            <a:r>
              <a:rPr lang="en-US" dirty="0" smtClean="0"/>
              <a:t>), 3.16N(</a:t>
            </a:r>
            <a:r>
              <a:rPr lang="en-US" dirty="0" err="1" smtClean="0"/>
              <a:t>Fdc</a:t>
            </a:r>
            <a:r>
              <a:rPr lang="en-US" dirty="0" smtClean="0"/>
              <a:t>)</a:t>
            </a:r>
          </a:p>
          <a:p>
            <a:pPr lvl="1"/>
            <a:r>
              <a:rPr lang="en-US" dirty="0" smtClean="0"/>
              <a:t>1000g=-4.54N (Fab), -4.58N (</a:t>
            </a:r>
            <a:r>
              <a:rPr lang="en-US" dirty="0" err="1" smtClean="0"/>
              <a:t>Fbc</a:t>
            </a:r>
            <a:r>
              <a:rPr lang="en-US" dirty="0" smtClean="0"/>
              <a:t>), 6.49N(</a:t>
            </a:r>
            <a:r>
              <a:rPr lang="en-US" dirty="0" err="1" smtClean="0"/>
              <a:t>Fdc</a:t>
            </a:r>
            <a:r>
              <a:rPr lang="en-US" dirty="0" smtClean="0"/>
              <a:t>)</a:t>
            </a:r>
          </a:p>
          <a:p>
            <a:pPr lvl="1"/>
            <a:endParaRPr lang="en-US" dirty="0"/>
          </a:p>
        </p:txBody>
      </p:sp>
      <p:pic>
        <p:nvPicPr>
          <p:cNvPr id="4" name="Picture 3"/>
          <p:cNvPicPr>
            <a:picLocks noChangeAspect="1"/>
          </p:cNvPicPr>
          <p:nvPr/>
        </p:nvPicPr>
        <p:blipFill>
          <a:blip r:embed="rId2"/>
          <a:stretch>
            <a:fillRect/>
          </a:stretch>
        </p:blipFill>
        <p:spPr>
          <a:xfrm>
            <a:off x="6629400" y="3798802"/>
            <a:ext cx="4724400" cy="2378161"/>
          </a:xfrm>
          <a:prstGeom prst="rect">
            <a:avLst/>
          </a:prstGeom>
        </p:spPr>
      </p:pic>
    </p:spTree>
    <p:extLst>
      <p:ext uri="{BB962C8B-B14F-4D97-AF65-F5344CB8AC3E}">
        <p14:creationId xmlns:p14="http://schemas.microsoft.com/office/powerpoint/2010/main" val="3409262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The calculated values of the lab were larger, but still very similar to, the experimental values of the lab. The values of the forces were both within the same number range and were still close to the expected values. The only value that did not match was for member DC with 700g; the calculated value was 4.84N and the experimental value was 3.36N. This along with other variations of the values could have been caused by rounding errors, estimation and approximation of the recorded numbers. </a:t>
            </a:r>
            <a:endParaRPr lang="en-US" dirty="0"/>
          </a:p>
        </p:txBody>
      </p:sp>
    </p:spTree>
    <p:extLst>
      <p:ext uri="{BB962C8B-B14F-4D97-AF65-F5344CB8AC3E}">
        <p14:creationId xmlns:p14="http://schemas.microsoft.com/office/powerpoint/2010/main" val="1162254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267</Words>
  <Application>Microsoft Office PowerPoint</Application>
  <PresentationFormat>Widescreen</PresentationFormat>
  <Paragraphs>23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Project Presentation</vt:lpstr>
      <vt:lpstr>Hypothesis</vt:lpstr>
      <vt:lpstr>Calculated results</vt:lpstr>
      <vt:lpstr>Experimental results</vt:lpstr>
      <vt:lpstr>Conclusions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Presentation</dc:title>
  <dc:creator>Michael Ernst</dc:creator>
  <cp:lastModifiedBy>Michael Ernst</cp:lastModifiedBy>
  <cp:revision>6</cp:revision>
  <dcterms:created xsi:type="dcterms:W3CDTF">2017-04-30T18:04:49Z</dcterms:created>
  <dcterms:modified xsi:type="dcterms:W3CDTF">2017-05-02T20:12:06Z</dcterms:modified>
</cp:coreProperties>
</file>